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400" r:id="rId3"/>
    <p:sldId id="435" r:id="rId4"/>
    <p:sldId id="437" r:id="rId5"/>
    <p:sldId id="440" r:id="rId6"/>
    <p:sldId id="439" r:id="rId7"/>
    <p:sldId id="441" r:id="rId8"/>
    <p:sldId id="442" r:id="rId9"/>
    <p:sldId id="438" r:id="rId10"/>
    <p:sldId id="443" r:id="rId11"/>
    <p:sldId id="374" r:id="rId12"/>
    <p:sldId id="446" r:id="rId13"/>
    <p:sldId id="449" r:id="rId14"/>
    <p:sldId id="451" r:id="rId15"/>
  </p:sldIdLst>
  <p:sldSz cx="9144000" cy="6858000" type="screen4x3"/>
  <p:notesSz cx="6794500" cy="9931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CC"/>
    <a:srgbClr val="BEDCF0"/>
    <a:srgbClr val="00DCFF"/>
    <a:srgbClr val="BADDE1"/>
    <a:srgbClr val="005182"/>
    <a:srgbClr val="FFCC66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0" autoAdjust="0"/>
    <p:restoredTop sz="98333" autoAdjust="0"/>
  </p:normalViewPr>
  <p:slideViewPr>
    <p:cSldViewPr>
      <p:cViewPr>
        <p:scale>
          <a:sx n="165" d="100"/>
          <a:sy n="165" d="100"/>
        </p:scale>
        <p:origin x="88" y="1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160" y="-78"/>
      </p:cViewPr>
      <p:guideLst>
        <p:guide orient="horz" pos="3128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4758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60" tIns="48030" rIns="96060" bIns="48030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57" y="0"/>
            <a:ext cx="2944758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60" tIns="48030" rIns="96060" bIns="4803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3324"/>
            <a:ext cx="2944758" cy="49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60" tIns="48030" rIns="96060" bIns="48030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57" y="9433324"/>
            <a:ext cx="2944758" cy="49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60" tIns="48030" rIns="96060" bIns="4803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204C4EE1-C306-4260-B7F6-9CDEA752E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90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758" cy="496491"/>
          </a:xfrm>
          <a:prstGeom prst="rect">
            <a:avLst/>
          </a:prstGeom>
        </p:spPr>
        <p:txBody>
          <a:bodyPr vert="horz" lIns="96060" tIns="48030" rIns="96060" bIns="48030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57" y="0"/>
            <a:ext cx="2944758" cy="496491"/>
          </a:xfrm>
          <a:prstGeom prst="rect">
            <a:avLst/>
          </a:prstGeom>
        </p:spPr>
        <p:txBody>
          <a:bodyPr vert="horz" lIns="96060" tIns="48030" rIns="96060" bIns="48030" rtlCol="0"/>
          <a:lstStyle>
            <a:lvl1pPr algn="r">
              <a:defRPr sz="1300"/>
            </a:lvl1pPr>
          </a:lstStyle>
          <a:p>
            <a:pPr>
              <a:defRPr/>
            </a:pPr>
            <a:fld id="{BF2955C8-47A8-4BFE-B250-0843F33BB424}" type="datetimeFigureOut">
              <a:rPr lang="en-US"/>
              <a:pPr>
                <a:defRPr/>
              </a:pPr>
              <a:t>18/08/12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060" tIns="48030" rIns="96060" bIns="4803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341" y="4717455"/>
            <a:ext cx="5437819" cy="4470002"/>
          </a:xfrm>
          <a:prstGeom prst="rect">
            <a:avLst/>
          </a:prstGeom>
        </p:spPr>
        <p:txBody>
          <a:bodyPr vert="horz" lIns="96060" tIns="48030" rIns="96060" bIns="4803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324"/>
            <a:ext cx="2944758" cy="496490"/>
          </a:xfrm>
          <a:prstGeom prst="rect">
            <a:avLst/>
          </a:prstGeom>
        </p:spPr>
        <p:txBody>
          <a:bodyPr vert="horz" lIns="96060" tIns="48030" rIns="96060" bIns="48030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57" y="9433324"/>
            <a:ext cx="2944758" cy="496490"/>
          </a:xfrm>
          <a:prstGeom prst="rect">
            <a:avLst/>
          </a:prstGeom>
        </p:spPr>
        <p:txBody>
          <a:bodyPr vert="horz" lIns="96060" tIns="48030" rIns="96060" bIns="48030" rtlCol="0" anchor="b"/>
          <a:lstStyle>
            <a:lvl1pPr algn="r">
              <a:defRPr sz="1300"/>
            </a:lvl1pPr>
          </a:lstStyle>
          <a:p>
            <a:pPr>
              <a:defRPr/>
            </a:pPr>
            <a:fld id="{7388A0D8-BD92-4478-8DAE-9C2983193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34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C69DF1-D835-4010-BD92-C7CEFA152060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b="1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8B7CD5-BF1C-4792-911C-907EBA7FE6FD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6F6A3-CE62-424E-B307-C56F6B75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A365E-12B6-4EFB-BB11-8DB3BEE410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AF774-723F-4F2F-856A-A72093C5E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21E6F-2FB9-4241-A254-B9DCF0DCA3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829BA-B6DA-4C42-A5BC-E4366CEA36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7A684-E508-43D2-A44F-46CCE46E8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F954-22D4-412B-9BCA-C9A2A4BED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B40E6-5361-41AB-AC59-1F58C7D70A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98698-EF85-4FC6-AA41-CE010A07A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11E94-3848-4953-95ED-1BF369EC6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834E5-4A98-4246-ACAC-D61FD04CB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04635A9-256F-4B88-8D20-4A759106C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microsoft.com/office/2007/relationships/hdphoto" Target="../media/hdphoto7.wdp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microsoft.com/office/2007/relationships/hdphoto" Target="../media/hdphoto8.wdp"/><Relationship Id="rId17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microsoft.com/office/2007/relationships/hdphoto" Target="../media/hdphoto6.wdp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3.png"/><Relationship Id="rId8" Type="http://schemas.openxmlformats.org/officeDocument/2006/relationships/image" Target="../media/image21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microsoft.com/office/2007/relationships/hdphoto" Target="../media/hdphoto5.wdp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7"/>
          <p:cNvSpPr txBox="1">
            <a:spLocks noChangeArrowheads="1"/>
          </p:cNvSpPr>
          <p:nvPr/>
        </p:nvSpPr>
        <p:spPr bwMode="auto">
          <a:xfrm>
            <a:off x="61913" y="6581775"/>
            <a:ext cx="25609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charset="0"/>
              </a:rPr>
              <a:t>Presented Stocktaking Workshop, 18</a:t>
            </a:r>
            <a:r>
              <a:rPr lang="en-US" sz="800" baseline="30000" dirty="0" smtClean="0">
                <a:solidFill>
                  <a:schemeClr val="bg1"/>
                </a:solidFill>
                <a:latin typeface="Arial" charset="0"/>
              </a:rPr>
              <a:t>th</a:t>
            </a:r>
            <a:r>
              <a:rPr lang="en-US" sz="800" dirty="0" smtClean="0">
                <a:solidFill>
                  <a:schemeClr val="bg1"/>
                </a:solidFill>
                <a:latin typeface="Arial" charset="0"/>
              </a:rPr>
              <a:t> August, 2012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2357438"/>
            <a:ext cx="9144000" cy="46037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0" y="1916113"/>
            <a:ext cx="8001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GAIA </a:t>
            </a:r>
            <a:r>
              <a:rPr lang="en-US" sz="3200" b="1" dirty="0" smtClean="0">
                <a:solidFill>
                  <a:schemeClr val="bg1"/>
                </a:solidFill>
              </a:rPr>
              <a:t>RESOUR,CES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55" name="Text Box 9"/>
          <p:cNvSpPr txBox="1">
            <a:spLocks noChangeArrowheads="1"/>
          </p:cNvSpPr>
          <p:nvPr/>
        </p:nvSpPr>
        <p:spPr bwMode="auto">
          <a:xfrm>
            <a:off x="571500" y="2924944"/>
            <a:ext cx="80010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South Australian Heritage Atlas</a:t>
            </a:r>
            <a:endParaRPr lang="en-US" sz="1000" b="1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Claire Smith and Heather Burke, Flinders University</a:t>
            </a:r>
          </a:p>
          <a:p>
            <a:pPr algn="ctr"/>
            <a:endParaRPr lang="en-US" sz="2400" smtClean="0">
              <a:solidFill>
                <a:schemeClr val="bg1"/>
              </a:solidFill>
            </a:endParaRPr>
          </a:p>
          <a:p>
            <a:pPr algn="ctr"/>
            <a:r>
              <a:rPr lang="en-US" sz="2400" smtClean="0">
                <a:solidFill>
                  <a:schemeClr val="bg1"/>
                </a:solidFill>
              </a:rPr>
              <a:t>Piers </a:t>
            </a:r>
            <a:r>
              <a:rPr lang="en-US" sz="2400" dirty="0" smtClean="0">
                <a:solidFill>
                  <a:schemeClr val="bg1"/>
                </a:solidFill>
              </a:rPr>
              <a:t>Higgs, Gaia Resources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Implementation Options (Heavy)</a:t>
            </a: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4912" y="2815225"/>
            <a:ext cx="1584176" cy="109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9562" y="2636388"/>
            <a:ext cx="2983157" cy="168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380" l="0" r="97394">
                        <a14:foregroundMark x1="74919" y1="8911" x2="74919" y2="8911"/>
                        <a14:foregroundMark x1="84528" y1="12511" x2="84528" y2="12511"/>
                        <a14:foregroundMark x1="69381" y1="13051" x2="69381" y2="13051"/>
                        <a14:foregroundMark x1="70521" y1="5851" x2="70521" y2="5851"/>
                        <a14:foregroundMark x1="83550" y1="7021" x2="83550" y2="7021"/>
                        <a14:foregroundMark x1="85505" y1="4140" x2="85505" y2="4140"/>
                        <a14:foregroundMark x1="74593" y1="4500" x2="74593" y2="4500"/>
                        <a14:foregroundMark x1="58795" y1="5311" x2="58795" y2="5311"/>
                        <a14:foregroundMark x1="65635" y1="8281" x2="65635" y2="8281"/>
                        <a14:foregroundMark x1="91368" y1="26283" x2="91368" y2="26283"/>
                        <a14:foregroundMark x1="90391" y1="10981" x2="90391" y2="10981"/>
                        <a14:foregroundMark x1="91694" y1="17012" x2="91694" y2="17012"/>
                        <a14:foregroundMark x1="90391" y1="13591" x2="90391" y2="13591"/>
                        <a14:foregroundMark x1="86971" y1="14941" x2="86971" y2="14941"/>
                        <a14:foregroundMark x1="81107" y1="13951" x2="81107" y2="13951"/>
                        <a14:foregroundMark x1="77687" y1="12691" x2="77687" y2="12691"/>
                        <a14:foregroundMark x1="82085" y1="10621" x2="82085" y2="10621"/>
                        <a14:foregroundMark x1="85831" y1="9451" x2="60586" y2="1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264" y="4813234"/>
            <a:ext cx="623526" cy="11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520" y="4303138"/>
            <a:ext cx="1657422" cy="1020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8264" y="5089284"/>
            <a:ext cx="1785831" cy="100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494956" y="2124914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 Heritage Atlas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87560" y="2285669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Built Heritage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8971" y="6097272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Indigenous Heritage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89572" y="4672630"/>
            <a:ext cx="1584176" cy="109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55" y="5232828"/>
            <a:ext cx="711324" cy="43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796" y="5578024"/>
            <a:ext cx="775501" cy="43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183" y="5158430"/>
            <a:ext cx="387510" cy="70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Explore your area ma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993" y="4987002"/>
            <a:ext cx="680836" cy="9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3330351" y="6164368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Other Apps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4101" y="5126519"/>
            <a:ext cx="573529" cy="1037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6255184" y="6097753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Downloads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8687" y="2054836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 Services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44834" y="2548987"/>
            <a:ext cx="1595561" cy="1086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2627784" y="3110254"/>
            <a:ext cx="115212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19716839">
            <a:off x="2720433" y="4198161"/>
            <a:ext cx="115212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16200000">
            <a:off x="4154462" y="4226218"/>
            <a:ext cx="835075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7" name="Right Arrow 56"/>
          <p:cNvSpPr/>
          <p:nvPr/>
        </p:nvSpPr>
        <p:spPr bwMode="auto">
          <a:xfrm rot="5400000">
            <a:off x="5159194" y="4325665"/>
            <a:ext cx="92508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 rot="19716839">
            <a:off x="6372200" y="2832479"/>
            <a:ext cx="115212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9" name="Right Arrow 58"/>
          <p:cNvSpPr/>
          <p:nvPr/>
        </p:nvSpPr>
        <p:spPr bwMode="auto">
          <a:xfrm rot="1733938">
            <a:off x="6231260" y="4119552"/>
            <a:ext cx="115212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96" y="4320214"/>
            <a:ext cx="711324" cy="43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437" y="4665410"/>
            <a:ext cx="775501" cy="43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24" y="4245816"/>
            <a:ext cx="387510" cy="70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ight Arrow 38"/>
          <p:cNvSpPr/>
          <p:nvPr/>
        </p:nvSpPr>
        <p:spPr bwMode="auto">
          <a:xfrm rot="19716839">
            <a:off x="976274" y="5169301"/>
            <a:ext cx="626596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1807644">
            <a:off x="1028376" y="4473489"/>
            <a:ext cx="626596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79" y="2979146"/>
            <a:ext cx="711324" cy="43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20" y="3324342"/>
            <a:ext cx="775501" cy="43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307" y="2904748"/>
            <a:ext cx="387510" cy="70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Right Arrow 60"/>
          <p:cNvSpPr/>
          <p:nvPr/>
        </p:nvSpPr>
        <p:spPr bwMode="auto">
          <a:xfrm>
            <a:off x="965938" y="2979146"/>
            <a:ext cx="626596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4241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8" grpId="0"/>
      <p:bldP spid="51" grpId="0"/>
      <p:bldP spid="52" grpId="0"/>
      <p:bldP spid="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39" grpId="0" animBg="1"/>
      <p:bldP spid="40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642938" y="157162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endParaRPr lang="en-US" sz="2400">
              <a:solidFill>
                <a:schemeClr val="bg1"/>
              </a:solidFill>
            </a:endParaRPr>
          </a:p>
          <a:p>
            <a:pPr marL="360363" indent="-360363">
              <a:buFont typeface="Arial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Summary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There are technical solutions that are available now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There is a lot of flexibility in how this can be created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2356" y="2483961"/>
            <a:ext cx="1790386" cy="127801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Data Provision</a:t>
            </a: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3364024" y="2060848"/>
            <a:ext cx="2336766" cy="2124236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/>
            </a:r>
            <a:b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</a:b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Data</a:t>
            </a:r>
            <a:r>
              <a:rPr kumimoji="0" lang="en-A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 Storage</a:t>
            </a:r>
            <a:endParaRPr kumimoji="0" lang="en-A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274838" y="2731771"/>
            <a:ext cx="1001018" cy="73804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762235" y="2753945"/>
            <a:ext cx="1001018" cy="73804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88927" y="2416716"/>
            <a:ext cx="1790386" cy="127801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Data Collection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642938" y="157162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endParaRPr lang="en-US" sz="2400">
              <a:solidFill>
                <a:schemeClr val="bg1"/>
              </a:solidFill>
            </a:endParaRPr>
          </a:p>
          <a:p>
            <a:pPr marL="360363" indent="-360363">
              <a:buFont typeface="Arial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PROBLEM OF REDUNDENCY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Technology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Criteria for classification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Databases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STRATEGIES TO AVOID REDUNDENCY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National and international collaboration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Inter-disciplinary collaboration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808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642938" y="157162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endParaRPr lang="en-US" sz="2400">
              <a:solidFill>
                <a:schemeClr val="bg1"/>
              </a:solidFill>
            </a:endParaRPr>
          </a:p>
          <a:p>
            <a:pPr marL="360363" indent="-360363">
              <a:buFont typeface="Arial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0" y="1484784"/>
            <a:ext cx="8316416" cy="563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SUSTAINABILITY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Standards embedded in legislation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repository embedded in </a:t>
            </a:r>
            <a:r>
              <a:rPr lang="en-US" sz="2400" dirty="0" smtClean="0">
                <a:solidFill>
                  <a:schemeClr val="bg1"/>
                </a:solidFill>
              </a:rPr>
              <a:t>policy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Statutory repositories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Consent at the beginning of project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Information ethics – collection, deposit, </a:t>
            </a:r>
            <a:r>
              <a:rPr lang="en-US" sz="2400" dirty="0" err="1" smtClean="0">
                <a:solidFill>
                  <a:schemeClr val="bg1"/>
                </a:solidFill>
              </a:rPr>
              <a:t>accessability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OUTCOME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New capacity to define research priorities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Classification and ranking of heritage assets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Identification and prediction of problems, trends and gaps in cultural heritage management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New community engagement with cultural heritage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85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642938" y="157162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endParaRPr lang="en-US" sz="2400">
              <a:solidFill>
                <a:schemeClr val="bg1"/>
              </a:solidFill>
            </a:endParaRPr>
          </a:p>
          <a:p>
            <a:pPr marL="360363" indent="-360363">
              <a:buFont typeface="Arial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484784"/>
            <a:ext cx="8864600" cy="4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32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Topics covered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General overview 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Data collection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Data storage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Data provision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Implementation options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719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General Overview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7549" y="2201140"/>
            <a:ext cx="1980000" cy="134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7549" y="5150514"/>
            <a:ext cx="1980000" cy="121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7549" y="3765192"/>
            <a:ext cx="1980000" cy="111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4297" y="2564904"/>
            <a:ext cx="3056220" cy="210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808" y="4149494"/>
            <a:ext cx="331536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ounded Rectangle 37"/>
          <p:cNvSpPr/>
          <p:nvPr/>
        </p:nvSpPr>
        <p:spPr bwMode="auto">
          <a:xfrm>
            <a:off x="6832356" y="3685246"/>
            <a:ext cx="1790386" cy="127801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Data Provision</a:t>
            </a:r>
          </a:p>
        </p:txBody>
      </p:sp>
      <p:sp>
        <p:nvSpPr>
          <p:cNvPr id="39" name="Flowchart: Magnetic Disk 38"/>
          <p:cNvSpPr/>
          <p:nvPr/>
        </p:nvSpPr>
        <p:spPr bwMode="auto">
          <a:xfrm>
            <a:off x="3364024" y="3262133"/>
            <a:ext cx="2336766" cy="2124236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/>
            </a:r>
            <a:b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</a:b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Data</a:t>
            </a:r>
            <a:r>
              <a:rPr kumimoji="0" lang="en-A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 Storage</a:t>
            </a:r>
            <a:endParaRPr kumimoji="0" lang="en-A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2274838" y="3933056"/>
            <a:ext cx="1001018" cy="73804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5762235" y="3955230"/>
            <a:ext cx="1001018" cy="73804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47" y="3026449"/>
            <a:ext cx="816478" cy="147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218" y="2637004"/>
            <a:ext cx="132262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120" y="4619795"/>
            <a:ext cx="1980000" cy="121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388927" y="3618001"/>
            <a:ext cx="1790386" cy="127801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903682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48" t="12848" r="25588" b="2595"/>
          <a:stretch/>
        </p:blipFill>
        <p:spPr bwMode="auto">
          <a:xfrm>
            <a:off x="5845911" y="3573016"/>
            <a:ext cx="2690772" cy="307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8332" y="2708920"/>
            <a:ext cx="1728192" cy="312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Data Collection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Do you want to engage the general public?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2" descr="File:World Wide Smartphone Sales Sha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849768"/>
            <a:ext cx="4402608" cy="31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1788" y="6003078"/>
            <a:ext cx="48965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2011 – 476.74 million</a:t>
            </a:r>
            <a:endParaRPr lang="en-US" sz="36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8998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Data Collection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Do you want to engage professionals?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2933145"/>
            <a:ext cx="4532076" cy="278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960" y="4024515"/>
            <a:ext cx="4611376" cy="260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2942521"/>
            <a:ext cx="1345386" cy="153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3661836"/>
            <a:ext cx="793123" cy="143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745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Data Storage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Several tools are available to act as a </a:t>
            </a:r>
            <a:r>
              <a:rPr lang="en-US" sz="2400" dirty="0" err="1" smtClean="0">
                <a:solidFill>
                  <a:schemeClr val="bg1"/>
                </a:solidFill>
              </a:rPr>
              <a:t>centralised</a:t>
            </a:r>
            <a:r>
              <a:rPr lang="en-US" sz="2400" dirty="0" smtClean="0">
                <a:solidFill>
                  <a:schemeClr val="bg1"/>
                </a:solidFill>
              </a:rPr>
              <a:t> storage mechanism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568" y="3618001"/>
            <a:ext cx="3056220" cy="210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689" y="3618001"/>
            <a:ext cx="3729719" cy="210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44721" y="5877272"/>
            <a:ext cx="18798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“Light”</a:t>
            </a:r>
            <a:endParaRPr lang="en-US" sz="36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3754" y="5877272"/>
            <a:ext cx="20905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“Heavy”</a:t>
            </a:r>
            <a:endParaRPr lang="en-US" sz="36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4108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Data Provision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How do you deliver data back to stakeholders?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5681" y="4188286"/>
            <a:ext cx="2504927" cy="154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7124" y="3081490"/>
            <a:ext cx="2920367" cy="164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79576" y="5905796"/>
            <a:ext cx="18798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Web?</a:t>
            </a:r>
            <a:endParaRPr lang="en-US" sz="36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2311" y="5905797"/>
            <a:ext cx="32962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Download?</a:t>
            </a:r>
            <a:endParaRPr lang="en-US" sz="36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2924944"/>
            <a:ext cx="2983007" cy="279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2090" y="4069188"/>
            <a:ext cx="1980000" cy="134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380" l="0" r="97394">
                        <a14:foregroundMark x1="74919" y1="8911" x2="74919" y2="8911"/>
                        <a14:foregroundMark x1="84528" y1="12511" x2="84528" y2="12511"/>
                        <a14:foregroundMark x1="69381" y1="13051" x2="69381" y2="13051"/>
                        <a14:foregroundMark x1="70521" y1="5851" x2="70521" y2="5851"/>
                        <a14:foregroundMark x1="83550" y1="7021" x2="83550" y2="7021"/>
                        <a14:foregroundMark x1="85505" y1="4140" x2="85505" y2="4140"/>
                        <a14:foregroundMark x1="74593" y1="4500" x2="74593" y2="4500"/>
                        <a14:foregroundMark x1="58795" y1="5311" x2="58795" y2="5311"/>
                        <a14:foregroundMark x1="65635" y1="8281" x2="65635" y2="8281"/>
                        <a14:foregroundMark x1="91368" y1="26283" x2="91368" y2="26283"/>
                        <a14:foregroundMark x1="90391" y1="10981" x2="90391" y2="10981"/>
                        <a14:foregroundMark x1="91694" y1="17012" x2="91694" y2="17012"/>
                        <a14:foregroundMark x1="90391" y1="13591" x2="90391" y2="13591"/>
                        <a14:foregroundMark x1="86971" y1="14941" x2="86971" y2="14941"/>
                        <a14:foregroundMark x1="81107" y1="13951" x2="81107" y2="13951"/>
                        <a14:foregroundMark x1="77687" y1="12691" x2="77687" y2="12691"/>
                        <a14:foregroundMark x1="82085" y1="10621" x2="82085" y2="10621"/>
                        <a14:foregroundMark x1="85831" y1="9451" x2="60586" y2="1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176" y="3395303"/>
            <a:ext cx="1475849" cy="2670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005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Implementation Options</a:t>
            </a:r>
          </a:p>
          <a:p>
            <a:pPr marL="360363" indent="-360363"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There are a range of open source and closed source tools out there that can deliver this functionality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Biological Data Recording System (BDRS) and the Atlas of Living Australia (ALA) </a:t>
            </a:r>
            <a:r>
              <a:rPr lang="en-US" sz="2400" dirty="0" err="1" smtClean="0">
                <a:solidFill>
                  <a:schemeClr val="bg1"/>
                </a:solidFill>
              </a:rPr>
              <a:t>Biocache</a:t>
            </a:r>
            <a:r>
              <a:rPr lang="en-US" sz="2400" dirty="0" smtClean="0">
                <a:solidFill>
                  <a:schemeClr val="bg1"/>
                </a:solidFill>
              </a:rPr>
              <a:t> software are examples</a:t>
            </a:r>
          </a:p>
          <a:p>
            <a:pPr marL="360363" indent="-360363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60363" indent="-360363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You can string these solutions together in different ways for the workflows that are needed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59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0" y="1285875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46038"/>
          </a:xfrm>
          <a:prstGeom prst="rect">
            <a:avLst/>
          </a:prstGeom>
          <a:solidFill>
            <a:schemeClr val="bg1"/>
          </a:solidFill>
          <a:ln w="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9213" y="844550"/>
            <a:ext cx="39853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 HERITAGE ATLAS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51520" y="1556792"/>
            <a:ext cx="82851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Implementation Options (Light)</a:t>
            </a: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9197" y="3281451"/>
            <a:ext cx="2889455" cy="199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126" y="2936387"/>
            <a:ext cx="920883" cy="56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73" y="3535236"/>
            <a:ext cx="1003967" cy="56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9" y="2766500"/>
            <a:ext cx="501003" cy="90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520" y="4078318"/>
            <a:ext cx="1657422" cy="1020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8264" y="4864464"/>
            <a:ext cx="1785831" cy="100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127740" y="2716571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 Heritage Atlas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184628" y="2347119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Built Heritage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255184" y="5872933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Downloads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28652" y="2060848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 Services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3398" y="2690942"/>
            <a:ext cx="1595561" cy="1086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 bwMode="auto">
          <a:xfrm rot="1585071">
            <a:off x="2187035" y="3282604"/>
            <a:ext cx="1344144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 rot="19716839">
            <a:off x="6032408" y="3347292"/>
            <a:ext cx="115212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sp>
        <p:nvSpPr>
          <p:cNvPr id="59" name="Right Arrow 58"/>
          <p:cNvSpPr/>
          <p:nvPr/>
        </p:nvSpPr>
        <p:spPr bwMode="auto">
          <a:xfrm rot="1733938">
            <a:off x="6032604" y="4784175"/>
            <a:ext cx="1152128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326" y="4797738"/>
            <a:ext cx="920883" cy="56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773" y="5396587"/>
            <a:ext cx="1003967" cy="56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682" l="0" r="100000">
                        <a14:foregroundMark x1="74925" y1="7578" x2="74925" y2="7578"/>
                        <a14:foregroundMark x1="72836" y1="20923" x2="72836" y2="20923"/>
                        <a14:foregroundMark x1="85075" y1="27183" x2="85075" y2="27183"/>
                        <a14:foregroundMark x1="81194" y1="21252" x2="81194" y2="21252"/>
                        <a14:foregroundMark x1="72239" y1="40527" x2="72239" y2="40527"/>
                        <a14:foregroundMark x1="77612" y1="46129" x2="77612" y2="46129"/>
                        <a14:foregroundMark x1="70149" y1="52389" x2="70149" y2="52389"/>
                        <a14:foregroundMark x1="80299" y1="40362" x2="80299" y2="40362"/>
                        <a14:foregroundMark x1="68955" y1="45634" x2="68955" y2="45634"/>
                        <a14:foregroundMark x1="80000" y1="52059" x2="80000" y2="52059"/>
                        <a14:foregroundMark x1="85075" y1="11532" x2="85075" y2="11532"/>
                        <a14:foregroundMark x1="75522" y1="37891" x2="75522" y2="37891"/>
                        <a14:foregroundMark x1="83284" y1="46458" x2="83284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1209" y="4627851"/>
            <a:ext cx="501003" cy="90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-107290" y="5981535"/>
            <a:ext cx="33123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Indigenous Heritage</a:t>
            </a:r>
            <a:endParaRPr lang="en-US" sz="24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6" name="Right Arrow 65"/>
          <p:cNvSpPr/>
          <p:nvPr/>
        </p:nvSpPr>
        <p:spPr bwMode="auto">
          <a:xfrm rot="20739489">
            <a:off x="2235291" y="4718048"/>
            <a:ext cx="1190990" cy="6794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33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51" grpId="0"/>
      <p:bldP spid="52" grpId="0"/>
      <p:bldP spid="4" grpId="0" animBg="1"/>
      <p:bldP spid="58" grpId="0" animBg="1"/>
      <p:bldP spid="59" grpId="0" animBg="1"/>
      <p:bldP spid="65" grpId="0"/>
      <p:bldP spid="66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Macintosh PowerPoint</Application>
  <PresentationFormat>On-screen Show (4:3)</PresentationFormat>
  <Paragraphs>130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2011-06-20T11:01:50Z</dcterms:created>
  <dcterms:modified xsi:type="dcterms:W3CDTF">2012-08-18T00:12:18Z</dcterms:modified>
</cp:coreProperties>
</file>